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257" r:id="rId3"/>
    <p:sldId id="271" r:id="rId4"/>
    <p:sldId id="273" r:id="rId5"/>
    <p:sldId id="274" r:id="rId6"/>
    <p:sldId id="275" r:id="rId7"/>
    <p:sldId id="276" r:id="rId8"/>
    <p:sldId id="277" r:id="rId9"/>
    <p:sldId id="278" r:id="rId10"/>
    <p:sldId id="272" r:id="rId11"/>
    <p:sldId id="267" r:id="rId12"/>
    <p:sldId id="286" r:id="rId13"/>
    <p:sldId id="287" r:id="rId14"/>
    <p:sldId id="288" r:id="rId15"/>
    <p:sldId id="290" r:id="rId16"/>
    <p:sldId id="291" r:id="rId17"/>
    <p:sldId id="295" r:id="rId18"/>
    <p:sldId id="292" r:id="rId19"/>
    <p:sldId id="293" r:id="rId20"/>
    <p:sldId id="294" r:id="rId21"/>
    <p:sldId id="280" r:id="rId22"/>
    <p:sldId id="279" r:id="rId23"/>
    <p:sldId id="281" r:id="rId24"/>
    <p:sldId id="282" r:id="rId25"/>
    <p:sldId id="283" r:id="rId26"/>
    <p:sldId id="284" r:id="rId27"/>
    <p:sldId id="285" r:id="rId28"/>
    <p:sldId id="270" r:id="rId29"/>
    <p:sldId id="268" r:id="rId30"/>
    <p:sldId id="269" r:id="rId31"/>
    <p:sldId id="258" r:id="rId32"/>
    <p:sldId id="260" r:id="rId33"/>
    <p:sldId id="261" r:id="rId34"/>
    <p:sldId id="262" r:id="rId35"/>
    <p:sldId id="263" r:id="rId36"/>
    <p:sldId id="266" r:id="rId3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81" autoAdjust="0"/>
    <p:restoredTop sz="94645" autoAdjust="0"/>
  </p:normalViewPr>
  <p:slideViewPr>
    <p:cSldViewPr>
      <p:cViewPr>
        <p:scale>
          <a:sx n="76" d="100"/>
          <a:sy n="76" d="100"/>
        </p:scale>
        <p:origin x="160" y="120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Exponential</a:t>
            </a:r>
            <a:r>
              <a:rPr lang="en-US" baseline="0" dirty="0" smtClean="0"/>
              <a:t> Growth at NIPS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Sheet1!$B$2:$B$7</c:f>
              <c:numCache>
                <c:formatCode>General</c:formatCode>
                <c:ptCount val="6"/>
                <c:pt idx="0">
                  <c:v>1100.0</c:v>
                </c:pt>
                <c:pt idx="1">
                  <c:v>1300.0</c:v>
                </c:pt>
                <c:pt idx="2">
                  <c:v>1700.0</c:v>
                </c:pt>
                <c:pt idx="3">
                  <c:v>2400.0</c:v>
                </c:pt>
                <c:pt idx="4">
                  <c:v>3755.0</c:v>
                </c:pt>
                <c:pt idx="5">
                  <c:v>6200.0</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Sheet1!$C$2:$C$7</c:f>
              <c:numCache>
                <c:formatCode>General</c:formatCode>
                <c:ptCount val="6"/>
                <c:pt idx="0">
                  <c:v>700.0</c:v>
                </c:pt>
                <c:pt idx="1">
                  <c:v>900.0</c:v>
                </c:pt>
                <c:pt idx="2">
                  <c:v>1200.0</c:v>
                </c:pt>
                <c:pt idx="3">
                  <c:v>1660.0</c:v>
                </c:pt>
                <c:pt idx="4">
                  <c:v>2406.0</c:v>
                </c:pt>
                <c:pt idx="5">
                  <c:v>3000.0</c:v>
                </c:pt>
              </c:numCache>
            </c:numRef>
          </c:val>
          <c:extLst xmlns:c16r2="http://schemas.microsoft.com/office/drawing/2015/06/char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2141459520"/>
        <c:axId val="-2135464288"/>
      </c:barChart>
      <c:catAx>
        <c:axId val="-214145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464288"/>
        <c:crosses val="autoZero"/>
        <c:auto val="1"/>
        <c:lblAlgn val="ctr"/>
        <c:lblOffset val="100"/>
        <c:noMultiLvlLbl val="0"/>
      </c:catAx>
      <c:valAx>
        <c:axId val="-213546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4595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c:v>
                </c:pt>
                <c:pt idx="1">
                  <c:v>29.5</c:v>
                </c:pt>
                <c:pt idx="2">
                  <c:v>27.1</c:v>
                </c:pt>
                <c:pt idx="3">
                  <c:v>26.9</c:v>
                </c:pt>
                <c:pt idx="4">
                  <c:v>26.2</c:v>
                </c:pt>
                <c:pt idx="5">
                  <c:v>15.3</c:v>
                </c:pt>
              </c:numCache>
            </c:numRef>
          </c:val>
        </c:ser>
        <c:dLbls>
          <c:showLegendKey val="0"/>
          <c:showVal val="0"/>
          <c:showCatName val="0"/>
          <c:showSerName val="0"/>
          <c:showPercent val="0"/>
          <c:showBubbleSize val="0"/>
        </c:dLbls>
        <c:gapWidth val="150"/>
        <c:overlap val="100"/>
        <c:axId val="-2136012416"/>
        <c:axId val="-2132761472"/>
      </c:barChart>
      <c:catAx>
        <c:axId val="-213601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132761472"/>
        <c:crosses val="autoZero"/>
        <c:auto val="0"/>
        <c:lblAlgn val="ctr"/>
        <c:lblOffset val="100"/>
        <c:noMultiLvlLbl val="0"/>
      </c:catAx>
      <c:valAx>
        <c:axId val="-2132761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36012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7AD0085-41E8-4E29-BBED-9D1036577237}" type="presOf" srcId="{C111C18A-FD96-4E63-821A-54D70D8DC65F}" destId="{CD5F6E02-AD43-4E7A-935B-DDF5D6C74800}" srcOrd="0" destOrd="0" presId="urn:microsoft.com/office/officeart/2005/8/layout/vList2"/>
    <dgm:cxn modelId="{A677E445-9D5B-4C26-A5C5-42BF01249F61}" type="presOf" srcId="{709ED9DC-E391-4C6C-B788-93F1C2EFB6FD}" destId="{782956A5-ADC8-4959-B856-589B9D9B9635}" srcOrd="0" destOrd="1" presId="urn:microsoft.com/office/officeart/2005/8/layout/vList2"/>
    <dgm:cxn modelId="{FFD8B471-C98F-4DB5-8DE3-2AB7E896ADD5}" srcId="{477D14C5-CED9-4CFC-B338-DFB0C8090B9F}" destId="{C111C18A-FD96-4E63-821A-54D70D8DC65F}" srcOrd="0" destOrd="0" parTransId="{83BE74EF-FAB4-45A2-BBED-7CD5259AB210}" sibTransId="{B4F34DE2-2DAE-4F88-8C78-BD8892EBF4FF}"/>
    <dgm:cxn modelId="{85B80D8C-EBB2-4A80-BB6C-93E30B69F4BB}" type="presOf" srcId="{33EAD35F-38F2-4CB7-9A6D-B04FFD8A51FD}" destId="{CD5F6E02-AD43-4E7A-935B-DDF5D6C74800}" srcOrd="0" destOrd="1"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AB09493F-37CB-481D-BE1C-7A521AC3963B}" type="presOf" srcId="{477D14C5-CED9-4CFC-B338-DFB0C8090B9F}" destId="{A9DD881E-A532-414B-870C-8ADE2076F78C}"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102D6D4D-90C9-40F4-A001-35DCC329B127}" srcId="{90119837-5B71-4D44-BB01-DB0B084933C8}" destId="{CC6B7442-0B72-4EF2-9F13-1325B51AFF9F}" srcOrd="2" destOrd="0" parTransId="{E3D139E0-5DC2-4F8E-9F8F-B3F0EBCD4689}" sibTransId="{FF80E1BA-0D6F-4EE8-9640-892A5897DBCD}"/>
    <dgm:cxn modelId="{E2EE33AC-3CDB-41AB-99D0-EE89822B0377}" type="presOf" srcId="{90119837-5B71-4D44-BB01-DB0B084933C8}" destId="{ED5DCCC5-BCA8-4491-AA37-BAF153ECA184}"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F3770B74-60B7-438A-9C14-87FF95D04624}" type="presOf" srcId="{FE0A3CAE-D039-42F2-AF12-1E6F6793A633}" destId="{08B7B17B-8600-44B0-B235-389E5D71D80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9/18/17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9/18/17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12</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13</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Caltech</a:t>
            </a:r>
            <a:r>
              <a:rPr lang="en-US" baseline="0" dirty="0" smtClean="0"/>
              <a:t> 256 : </a:t>
            </a:r>
            <a:r>
              <a:rPr lang="en-US" dirty="0" smtClean="0">
                <a:effectLst/>
              </a:rPr>
              <a:t>256 categories (16)</a:t>
            </a:r>
          </a:p>
          <a:p>
            <a:r>
              <a:rPr lang="en-US" dirty="0" err="1" smtClean="0">
                <a:effectLst/>
              </a:rPr>
              <a:t>ImageNet</a:t>
            </a:r>
            <a:r>
              <a:rPr lang="en-US" dirty="0" smtClean="0">
                <a:effectLst/>
              </a:rPr>
              <a:t>: </a:t>
            </a:r>
            <a:r>
              <a:rPr lang="en-US" dirty="0" smtClean="0"/>
              <a:t>22000 categories (148)</a:t>
            </a:r>
            <a:endParaRPr lang="en-US" dirty="0"/>
          </a:p>
        </p:txBody>
      </p:sp>
      <p:sp>
        <p:nvSpPr>
          <p:cNvPr id="4" name="Slide Number Placeholder 3"/>
          <p:cNvSpPr>
            <a:spLocks noGrp="1"/>
          </p:cNvSpPr>
          <p:nvPr>
            <p:ph type="sldNum" sz="quarter" idx="10"/>
          </p:nvPr>
        </p:nvSpPr>
        <p:spPr/>
        <p:txBody>
          <a:bodyPr/>
          <a:lstStyle/>
          <a:p>
            <a:fld id="{8F14D06F-5D1C-4F9C-821B-7335732D6439}" type="slidenum">
              <a:rPr lang="en-US" smtClean="0"/>
              <a:t>16</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9/18/17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9/18/17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9/18/17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9/18/17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9/18/17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9/18/17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9/18/17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9/18/17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7.gif"/><Relationship Id="rId5" Type="http://schemas.openxmlformats.org/officeDocument/2006/relationships/image" Target="../media/image18.gi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707.0296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4" Type="http://schemas.openxmlformats.org/officeDocument/2006/relationships/hyperlink" Target="https://github.com/Microsoft/CNTK/tree/master/bindings/python/cntk/contrib/deeprl" TargetMode="External"/><Relationship Id="rId5" Type="http://schemas.openxmlformats.org/officeDocument/2006/relationships/hyperlink" Target="https://github.com/Microsoft/CNTK/issues/2194)" TargetMode="External"/><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smtClean="0"/>
              <a:t>Neural Networks and AI, </a:t>
            </a:r>
            <a:r>
              <a:rPr lang="en-US" smtClean="0"/>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smtClean="0"/>
              <a:t>Ali Zaidi</a:t>
            </a:r>
          </a:p>
          <a:p>
            <a:r>
              <a:rPr lang="en-US" dirty="0" smtClean="0"/>
              <a:t>Microsoft AI and Research</a:t>
            </a:r>
          </a:p>
          <a:p>
            <a:r>
              <a:rPr lang="en-US" dirty="0" smtClean="0"/>
              <a:t>@</a:t>
            </a:r>
            <a:r>
              <a:rPr lang="en-US" dirty="0" err="1" smtClean="0"/>
              <a:t>alikzaidi</a:t>
            </a:r>
            <a:endParaRPr lang="en-US" dirty="0" smtClean="0"/>
          </a:p>
          <a:p>
            <a:endParaRPr lang="en-US" dirty="0"/>
          </a:p>
        </p:txBody>
      </p:sp>
      <p:pic>
        <p:nvPicPr>
          <p:cNvPr id="8" name="Picture 4" descr="Image result for artificial intelligence"/>
          <p:cNvPicPr>
            <a:picLocks noChangeAspect="1" noChangeArrowheads="1"/>
          </p:cNvPicPr>
          <p:nvPr/>
        </p:nvPicPr>
        <p:blipFill rotWithShape="1">
          <a:blip r:embed="rId2">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Representation Learning and Deep Learning</a:t>
            </a:r>
            <a:endParaRPr lang="en-US" dirty="0"/>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smtClean="0"/>
              <a:t>AI</a:t>
            </a:r>
            <a:endParaRPr lang="en-US" sz="2400" b="1"/>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smtClean="0"/>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smtClean="0"/>
              <a:t>Representation Learning</a:t>
            </a:r>
            <a:endParaRPr lang="en-US" sz="2400" b="1" dirty="0"/>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smtClean="0"/>
              <a:t>Deep Learning</a:t>
            </a:r>
            <a:endParaRPr lang="en-US" sz="2400" b="1" dirty="0"/>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smtClean="0"/>
              <a:t>Based on </a:t>
            </a:r>
            <a:r>
              <a:rPr lang="en-US" sz="2000" dirty="0" err="1" smtClean="0"/>
              <a:t>Goodfellow</a:t>
            </a:r>
            <a:r>
              <a:rPr lang="en-US" sz="2000" dirty="0" smtClean="0"/>
              <a:t>, </a:t>
            </a:r>
            <a:r>
              <a:rPr lang="en-US" sz="2000" dirty="0" err="1" smtClean="0"/>
              <a:t>Bengio</a:t>
            </a:r>
            <a:r>
              <a:rPr lang="en-US" sz="2000" dirty="0" smtClean="0"/>
              <a:t>, </a:t>
            </a:r>
            <a:r>
              <a:rPr lang="en-US" sz="2000" dirty="0" err="1" smtClean="0"/>
              <a:t>Courville</a:t>
            </a:r>
            <a:r>
              <a:rPr lang="en-US" sz="2000" dirty="0" smtClean="0"/>
              <a:t>. Fig. 1.4</a:t>
            </a:r>
            <a:endParaRPr lang="en-US" sz="2000" dirty="0"/>
          </a:p>
        </p:txBody>
      </p:sp>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Hype</a:t>
            </a:r>
            <a:endParaRPr lang="en-US" dirty="0"/>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Rick Rashid’s 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pooling for translation invariance </a:t>
            </a:r>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Unreasonable Effectiveness of Data and Deep Architectures</a:t>
            </a:r>
            <a:endParaRPr lang="en-US" dirty="0"/>
          </a:p>
        </p:txBody>
      </p:sp>
      <p:cxnSp>
        <p:nvCxnSpPr>
          <p:cNvPr id="5" name="Straight Arrow Connector 4"/>
          <p:cNvCxnSpPr/>
          <p:nvPr/>
        </p:nvCxnSpPr>
        <p:spPr>
          <a:xfrm flipV="1">
            <a:off x="1979612" y="1754000"/>
            <a:ext cx="0" cy="419100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79612" y="5945000"/>
            <a:ext cx="746760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989667" y="3125601"/>
            <a:ext cx="7228945" cy="2794000"/>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006600" y="2058800"/>
            <a:ext cx="7212012" cy="3826933"/>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545" y="1600200"/>
            <a:ext cx="1981200" cy="424732"/>
          </a:xfrm>
          <a:prstGeom prst="rect">
            <a:avLst/>
          </a:prstGeom>
          <a:noFill/>
        </p:spPr>
        <p:txBody>
          <a:bodyPr wrap="square" rtlCol="0">
            <a:spAutoFit/>
          </a:bodyPr>
          <a:lstStyle/>
          <a:p>
            <a:pPr>
              <a:lnSpc>
                <a:spcPct val="90000"/>
              </a:lnSpc>
            </a:pPr>
            <a:r>
              <a:rPr lang="en-US" sz="2400" smtClean="0"/>
              <a:t>performance</a:t>
            </a:r>
            <a:endParaRPr lang="en-US" sz="2400" dirty="0"/>
          </a:p>
        </p:txBody>
      </p:sp>
      <p:sp>
        <p:nvSpPr>
          <p:cNvPr id="24" name="TextBox 23"/>
          <p:cNvSpPr txBox="1"/>
          <p:nvPr/>
        </p:nvSpPr>
        <p:spPr>
          <a:xfrm>
            <a:off x="8456612" y="6004268"/>
            <a:ext cx="1981200" cy="433965"/>
          </a:xfrm>
          <a:prstGeom prst="rect">
            <a:avLst/>
          </a:prstGeom>
          <a:noFill/>
        </p:spPr>
        <p:txBody>
          <a:bodyPr wrap="square" rtlCol="0">
            <a:spAutoFit/>
          </a:bodyPr>
          <a:lstStyle/>
          <a:p>
            <a:pPr>
              <a:lnSpc>
                <a:spcPct val="90000"/>
              </a:lnSpc>
            </a:pPr>
            <a:r>
              <a:rPr lang="en-US" sz="2400" dirty="0"/>
              <a:t>t</a:t>
            </a:r>
            <a:r>
              <a:rPr lang="en-US" sz="2400" dirty="0" smtClean="0"/>
              <a:t>raining data</a:t>
            </a:r>
            <a:endParaRPr lang="en-US" sz="2400" dirty="0"/>
          </a:p>
        </p:txBody>
      </p:sp>
      <p:sp>
        <p:nvSpPr>
          <p:cNvPr id="25" name="TextBox 24"/>
          <p:cNvSpPr txBox="1"/>
          <p:nvPr/>
        </p:nvSpPr>
        <p:spPr>
          <a:xfrm>
            <a:off x="7466012" y="1634068"/>
            <a:ext cx="2438400" cy="424732"/>
          </a:xfrm>
          <a:prstGeom prst="rect">
            <a:avLst/>
          </a:prstGeom>
          <a:noFill/>
        </p:spPr>
        <p:txBody>
          <a:bodyPr wrap="square" rtlCol="0">
            <a:spAutoFit/>
          </a:bodyPr>
          <a:lstStyle/>
          <a:p>
            <a:pPr>
              <a:lnSpc>
                <a:spcPct val="90000"/>
              </a:lnSpc>
            </a:pPr>
            <a:r>
              <a:rPr lang="en-US" sz="2400" dirty="0"/>
              <a:t>n</a:t>
            </a:r>
            <a:r>
              <a:rPr lang="en-US" sz="2400" dirty="0" smtClean="0"/>
              <a:t>eural networks</a:t>
            </a:r>
            <a:endParaRPr lang="en-US" sz="2400" dirty="0"/>
          </a:p>
        </p:txBody>
      </p:sp>
      <p:sp>
        <p:nvSpPr>
          <p:cNvPr id="26" name="TextBox 25"/>
          <p:cNvSpPr txBox="1"/>
          <p:nvPr/>
        </p:nvSpPr>
        <p:spPr>
          <a:xfrm>
            <a:off x="7574755" y="2658535"/>
            <a:ext cx="2634457" cy="433965"/>
          </a:xfrm>
          <a:prstGeom prst="rect">
            <a:avLst/>
          </a:prstGeom>
          <a:noFill/>
        </p:spPr>
        <p:txBody>
          <a:bodyPr wrap="square" rtlCol="0">
            <a:spAutoFit/>
          </a:bodyPr>
          <a:lstStyle/>
          <a:p>
            <a:pPr>
              <a:lnSpc>
                <a:spcPct val="90000"/>
              </a:lnSpc>
            </a:pPr>
            <a:r>
              <a:rPr lang="en-US" sz="2400" dirty="0"/>
              <a:t>t</a:t>
            </a:r>
            <a:r>
              <a:rPr lang="en-US" sz="2400" dirty="0" smtClean="0"/>
              <a:t>raditional learners</a:t>
            </a:r>
            <a:endParaRPr lang="en-US" sz="2400" dirty="0"/>
          </a:p>
        </p:txBody>
      </p:sp>
      <p:sp>
        <p:nvSpPr>
          <p:cNvPr id="30" name="TextBox 29"/>
          <p:cNvSpPr txBox="1"/>
          <p:nvPr/>
        </p:nvSpPr>
        <p:spPr>
          <a:xfrm>
            <a:off x="91544" y="6438233"/>
            <a:ext cx="11108267" cy="369332"/>
          </a:xfrm>
          <a:prstGeom prst="rect">
            <a:avLst/>
          </a:prstGeom>
          <a:noFill/>
        </p:spPr>
        <p:txBody>
          <a:bodyPr wrap="square" rtlCol="0">
            <a:spAutoFit/>
          </a:bodyPr>
          <a:lstStyle/>
          <a:p>
            <a:r>
              <a:rPr lang="en-US" b="1" dirty="0">
                <a:hlinkClick r:id="rId2"/>
              </a:rPr>
              <a:t>Revisiting Unreasonable Effectiveness of Data in Deep Learning </a:t>
            </a:r>
            <a:r>
              <a:rPr lang="en-US" b="1" dirty="0" smtClean="0">
                <a:hlinkClick r:id="rId2"/>
              </a:rPr>
              <a:t>Era, Google</a:t>
            </a:r>
            <a:endParaRPr lang="en-US" b="1" dirty="0"/>
          </a:p>
        </p:txBody>
      </p:sp>
    </p:spTree>
    <p:extLst>
      <p:ext uri="{BB962C8B-B14F-4D97-AF65-F5344CB8AC3E}">
        <p14:creationId xmlns:p14="http://schemas.microsoft.com/office/powerpoint/2010/main" val="493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1" animBg="1"/>
      <p:bldP spid="23" grpId="0"/>
      <p:bldP spid="24" grpId="0"/>
      <p:bldP spid="25" grpId="0"/>
      <p:bldP spid="26"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p:nvPr>
        </p:nvSpPr>
        <p:spPr>
          <a:xfrm>
            <a:off x="1522414" y="274638"/>
            <a:ext cx="9143998" cy="1020762"/>
          </a:xfrm>
        </p:spPr>
        <p:txBody>
          <a:bodyPr/>
          <a:lstStyle/>
          <a:p>
            <a:r>
              <a:rPr lang="en-US" dirty="0" smtClean="0"/>
              <a:t>Learning Hierarchies with CNNs</a:t>
            </a:r>
            <a:endParaRPr lang="en-US" dirty="0"/>
          </a:p>
        </p:txBody>
      </p:sp>
    </p:spTree>
    <p:extLst>
      <p:ext uri="{BB962C8B-B14F-4D97-AF65-F5344CB8AC3E}">
        <p14:creationId xmlns:p14="http://schemas.microsoft.com/office/powerpoint/2010/main" val="113201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6012" y="3809312"/>
            <a:ext cx="8371167" cy="2761690"/>
          </a:xfrm>
          <a:prstGeom prst="rect">
            <a:avLst/>
          </a:prstGeom>
        </p:spPr>
      </p:pic>
      <p:sp>
        <p:nvSpPr>
          <p:cNvPr id="8" name="TextBox 7"/>
          <p:cNvSpPr txBox="1"/>
          <p:nvPr/>
        </p:nvSpPr>
        <p:spPr>
          <a:xfrm>
            <a:off x="4799012" y="3809312"/>
            <a:ext cx="2000250" cy="369332"/>
          </a:xfrm>
          <a:prstGeom prst="rect">
            <a:avLst/>
          </a:prstGeom>
          <a:noFill/>
        </p:spPr>
        <p:txBody>
          <a:bodyPr wrap="square" rtlCol="0">
            <a:spAutoFit/>
          </a:bodyPr>
          <a:lstStyle/>
          <a:p>
            <a:r>
              <a:rPr lang="en-US" dirty="0" err="1">
                <a:solidFill>
                  <a:schemeClr val="bg1"/>
                </a:solidFill>
                <a:latin typeface="Segoe UI Semilight" panose="020B0402040204020203" pitchFamily="34" charset="0"/>
                <a:cs typeface="Segoe UI Semilight" panose="020B0402040204020203" pitchFamily="34" charset="0"/>
              </a:rPr>
              <a:t>SuperVision</a:t>
            </a:r>
            <a:r>
              <a:rPr lang="en-US" dirty="0">
                <a:solidFill>
                  <a:schemeClr val="bg1"/>
                </a:solidFill>
                <a:latin typeface="Segoe UI Semilight" panose="020B0402040204020203" pitchFamily="34" charset="0"/>
                <a:cs typeface="Segoe UI Semilight" panose="020B0402040204020203" pitchFamily="34" charset="0"/>
              </a:rPr>
              <a:t>, 2012</a:t>
            </a: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p>
        </p:txBody>
      </p:sp>
      <p:grpSp>
        <p:nvGrpSpPr>
          <p:cNvPr id="5" name="Group 4"/>
          <p:cNvGrpSpPr/>
          <p:nvPr/>
        </p:nvGrpSpPr>
        <p:grpSpPr>
          <a:xfrm>
            <a:off x="10063165" y="6037389"/>
            <a:ext cx="1816100" cy="567479"/>
            <a:chOff x="8453263" y="4428444"/>
            <a:chExt cx="1816100" cy="567479"/>
          </a:xfrm>
        </p:grpSpPr>
        <p:sp>
          <p:nvSpPr>
            <p:cNvPr id="2" name="Left Brace 1"/>
            <p:cNvSpPr/>
            <p:nvPr/>
          </p:nvSpPr>
          <p:spPr>
            <a:xfrm rot="16200000">
              <a:off x="9157593" y="3877444"/>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3263" y="4626591"/>
              <a:ext cx="1816100" cy="369332"/>
            </a:xfrm>
            <a:prstGeom prst="rect">
              <a:avLst/>
            </a:prstGeom>
            <a:noFill/>
          </p:spPr>
          <p:txBody>
            <a:bodyPr wrap="square" rtlCol="0">
              <a:spAutoFit/>
            </a:bodyPr>
            <a:lstStyle/>
            <a:p>
              <a:r>
                <a:rPr lang="en-US" dirty="0">
                  <a:solidFill>
                    <a:srgbClr val="C00000"/>
                  </a:solidFill>
                </a:rPr>
                <a:t>90% parameters</a:t>
              </a:r>
            </a:p>
          </p:txBody>
        </p:sp>
      </p:grpSp>
      <p:pic>
        <p:nvPicPr>
          <p:cNvPr id="10" name="Picture 9"/>
          <p:cNvPicPr/>
          <p:nvPr/>
        </p:nvPicPr>
        <p:blipFill>
          <a:blip r:embed="rId3"/>
          <a:stretch>
            <a:fillRect/>
          </a:stretch>
        </p:blipFill>
        <p:spPr>
          <a:xfrm>
            <a:off x="303212" y="1645811"/>
            <a:ext cx="7924800" cy="2119716"/>
          </a:xfrm>
          <a:prstGeom prst="rect">
            <a:avLst/>
          </a:prstGeom>
        </p:spPr>
      </p:pic>
      <p:sp>
        <p:nvSpPr>
          <p:cNvPr id="11" name="TextBox 10"/>
          <p:cNvSpPr txBox="1"/>
          <p:nvPr/>
        </p:nvSpPr>
        <p:spPr>
          <a:xfrm>
            <a:off x="6075892" y="1679678"/>
            <a:ext cx="2000250" cy="369332"/>
          </a:xfrm>
          <a:prstGeom prst="rect">
            <a:avLst/>
          </a:prstGeom>
          <a:noFill/>
        </p:spPr>
        <p:txBody>
          <a:bodyPr wrap="square" rtlCol="0">
            <a:spAutoFit/>
          </a:bodyPr>
          <a:lstStyle/>
          <a:p>
            <a:r>
              <a:rPr lang="en-US" dirty="0">
                <a:solidFill>
                  <a:schemeClr val="bg1"/>
                </a:solidFill>
                <a:latin typeface="Segoe UI Semilight" panose="020B0402040204020203" pitchFamily="34" charset="0"/>
                <a:cs typeface="Segoe UI Semilight" panose="020B0402040204020203" pitchFamily="34" charset="0"/>
              </a:rPr>
              <a:t>LeCun et al., 1998</a:t>
            </a:r>
          </a:p>
        </p:txBody>
      </p:sp>
      <p:sp>
        <p:nvSpPr>
          <p:cNvPr id="12" name="Title 1"/>
          <p:cNvSpPr>
            <a:spLocks noGrp="1"/>
          </p:cNvSpPr>
          <p:nvPr>
            <p:ph type="title"/>
          </p:nvPr>
        </p:nvSpPr>
        <p:spPr>
          <a:xfrm>
            <a:off x="1522414" y="274638"/>
            <a:ext cx="9143998" cy="1020762"/>
          </a:xfrm>
        </p:spPr>
        <p:txBody>
          <a:bodyPr/>
          <a:lstStyle/>
          <a:p>
            <a:r>
              <a:rPr lang="en-US" dirty="0" smtClean="0"/>
              <a:t>Deep Convolutions</a:t>
            </a:r>
            <a:endParaRPr lang="en-US" dirty="0"/>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lstStyle/>
          <a:p>
            <a:r>
              <a:rPr lang="en-US" dirty="0" smtClean="0"/>
              <a:t>AI, Representation Learning, and Deep Learning</a:t>
            </a:r>
            <a:endParaRPr lang="en-US" dirty="0"/>
          </a:p>
          <a:p>
            <a:r>
              <a:rPr lang="en-US" dirty="0" smtClean="0"/>
              <a:t>Microsoft Cognitive Toolkit</a:t>
            </a:r>
          </a:p>
          <a:p>
            <a:r>
              <a:rPr lang="en-US" dirty="0" smtClean="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Deep Learning Frameworks</a:t>
            </a:r>
            <a:endParaRPr lang="en-US" dirty="0"/>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7028144"/>
              </p:ext>
            </p:extLst>
          </p:nvPr>
        </p:nvGraphicFramePr>
        <p:xfrm>
          <a:off x="1522413" y="1752600"/>
          <a:ext cx="9144000" cy="4953000"/>
        </p:xfrm>
        <a:graphic>
          <a:graphicData uri="http://schemas.openxmlformats.org/drawingml/2006/table">
            <a:tbl>
              <a:tblPr firstRow="1" bandRow="1">
                <a:tableStyleId>{8EC20E35-A176-4012-BC5E-935CFFF8708E}</a:tableStyleId>
              </a:tblPr>
              <a:tblGrid>
                <a:gridCol w="2286000"/>
                <a:gridCol w="2286000"/>
                <a:gridCol w="2286000"/>
                <a:gridCol w="2286000"/>
              </a:tblGrid>
              <a:tr h="929640">
                <a:tc>
                  <a:txBody>
                    <a:bodyPr/>
                    <a:lstStyle/>
                    <a:p>
                      <a:r>
                        <a:rPr lang="en-US" dirty="0" smtClean="0"/>
                        <a:t>Framework</a:t>
                      </a:r>
                      <a:endParaRPr lang="en-US" dirty="0"/>
                    </a:p>
                  </a:txBody>
                  <a:tcPr/>
                </a:tc>
                <a:tc>
                  <a:txBody>
                    <a:bodyPr/>
                    <a:lstStyle/>
                    <a:p>
                      <a:r>
                        <a:rPr lang="en-US" dirty="0" smtClean="0"/>
                        <a:t>Definition</a:t>
                      </a:r>
                      <a:endParaRPr lang="en-US" dirty="0"/>
                    </a:p>
                  </a:txBody>
                  <a:tcPr/>
                </a:tc>
                <a:tc>
                  <a:txBody>
                    <a:bodyPr/>
                    <a:lstStyle/>
                    <a:p>
                      <a:r>
                        <a:rPr lang="en-US" dirty="0" smtClean="0"/>
                        <a:t>Sponsor</a:t>
                      </a:r>
                      <a:endParaRPr lang="en-US" dirty="0"/>
                    </a:p>
                  </a:txBody>
                  <a:tcPr/>
                </a:tc>
                <a:tc>
                  <a:txBody>
                    <a:bodyPr/>
                    <a:lstStyle/>
                    <a:p>
                      <a:r>
                        <a:rPr lang="en-US" dirty="0" smtClean="0"/>
                        <a:t>Additional APIs</a:t>
                      </a:r>
                      <a:endParaRPr lang="en-US" dirty="0"/>
                    </a:p>
                  </a:txBody>
                  <a:tcPr/>
                </a:tc>
              </a:tr>
              <a:tr h="777240">
                <a:tc>
                  <a:txBody>
                    <a:bodyPr/>
                    <a:lstStyle/>
                    <a:p>
                      <a:r>
                        <a:rPr lang="en-US" dirty="0" smtClean="0">
                          <a:solidFill>
                            <a:schemeClr val="tx1">
                              <a:lumMod val="95000"/>
                            </a:schemeClr>
                          </a:solidFill>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Microsoft</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Brainscript</a:t>
                      </a:r>
                      <a:r>
                        <a:rPr lang="en-US" dirty="0" smtClean="0">
                          <a:solidFill>
                            <a:schemeClr val="tx1">
                              <a:lumMod val="95000"/>
                            </a:schemeClr>
                          </a:solidFill>
                        </a:rPr>
                        <a:t>,</a:t>
                      </a:r>
                      <a:r>
                        <a:rPr lang="en-US" baseline="0" dirty="0" smtClean="0">
                          <a:solidFill>
                            <a:schemeClr val="tx1">
                              <a:lumMod val="95000"/>
                            </a:schemeClr>
                          </a:solidFill>
                        </a:rPr>
                        <a:t> </a:t>
                      </a:r>
                      <a:r>
                        <a:rPr lang="en-US" baseline="0" dirty="0" err="1" smtClean="0">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Google</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Keras</a:t>
                      </a:r>
                      <a:r>
                        <a:rPr lang="en-US" dirty="0" smtClean="0">
                          <a:solidFill>
                            <a:schemeClr val="tx1">
                              <a:lumMod val="95000"/>
                            </a:schemeClr>
                          </a:solidFill>
                        </a:rPr>
                        <a:t>, </a:t>
                      </a:r>
                      <a:r>
                        <a:rPr lang="en-US" dirty="0" err="1" smtClean="0">
                          <a:solidFill>
                            <a:schemeClr val="tx1">
                              <a:lumMod val="95000"/>
                            </a:schemeClr>
                          </a:solidFill>
                        </a:rPr>
                        <a:t>TFSlim</a:t>
                      </a:r>
                      <a:r>
                        <a:rPr lang="en-US" dirty="0" smtClean="0">
                          <a:solidFill>
                            <a:schemeClr val="tx1">
                              <a:lumMod val="95000"/>
                            </a:schemeClr>
                          </a:solidFill>
                        </a:rPr>
                        <a:t>, </a:t>
                      </a:r>
                      <a:r>
                        <a:rPr lang="en-US" dirty="0" smtClean="0">
                          <a:solidFill>
                            <a:schemeClr val="tx1">
                              <a:lumMod val="95000"/>
                            </a:schemeClr>
                          </a:solidFill>
                        </a:rPr>
                        <a:t>TF Estimators,</a:t>
                      </a:r>
                      <a:r>
                        <a:rPr lang="en-US" baseline="0" dirty="0" smtClean="0">
                          <a:solidFill>
                            <a:schemeClr val="tx1">
                              <a:lumMod val="95000"/>
                            </a:schemeClr>
                          </a:solidFill>
                        </a:rPr>
                        <a:t> </a:t>
                      </a:r>
                      <a:r>
                        <a:rPr lang="en-US" dirty="0" err="1" smtClean="0">
                          <a:solidFill>
                            <a:schemeClr val="tx1">
                              <a:lumMod val="95000"/>
                            </a:schemeClr>
                          </a:solidFill>
                        </a:rPr>
                        <a:t>TFLearn</a:t>
                      </a:r>
                      <a:r>
                        <a:rPr lang="en-US" dirty="0" smtClean="0">
                          <a:solidFill>
                            <a:schemeClr val="tx1">
                              <a:lumMod val="95000"/>
                            </a:schemeClr>
                          </a:solidFill>
                        </a:rPr>
                        <a:t>, Sonnet, </a:t>
                      </a:r>
                      <a:r>
                        <a:rPr lang="is-IS" dirty="0" smtClean="0">
                          <a:solidFill>
                            <a:schemeClr val="tx1">
                              <a:lumMod val="95000"/>
                            </a:schemeClr>
                          </a:solidFill>
                        </a:rPr>
                        <a:t>…</a:t>
                      </a:r>
                      <a:r>
                        <a:rPr lang="en-US" baseline="0" dirty="0" smtClean="0">
                          <a:solidFill>
                            <a:schemeClr val="tx1">
                              <a:lumMod val="95000"/>
                            </a:schemeClr>
                          </a:solidFill>
                        </a:rPr>
                        <a:t> </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smtClean="0">
                          <a:solidFill>
                            <a:schemeClr val="tx1">
                              <a:lumMod val="95000"/>
                            </a:schemeClr>
                          </a:solidFill>
                        </a:rPr>
                        <a:t>Caffe2</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a:t>
                      </a:r>
                      <a:r>
                        <a:rPr lang="en-US" baseline="0" dirty="0" smtClean="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smtClean="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Dynamic, Define and Run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Apache,</a:t>
                      </a:r>
                      <a:r>
                        <a:rPr lang="en-US" baseline="0" dirty="0" smtClean="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Gluon, </a:t>
                      </a:r>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What is the Microsoft Cognitive Toolkit</a:t>
            </a:r>
            <a:endParaRPr lang="en-US" dirty="0"/>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Cognitive Toolkit</a:t>
            </a:r>
            <a:endParaRPr lang="en-US" dirty="0"/>
          </a:p>
        </p:txBody>
      </p:sp>
      <p:sp>
        <p:nvSpPr>
          <p:cNvPr id="10" name="Content Placeholder 2">
            <a:extLst>
              <a:ext uri="{FF2B5EF4-FFF2-40B4-BE49-F238E27FC236}">
                <a16:creationId xmlns:a16="http://schemas.microsoft.com/office/drawing/2014/main" xmlns=""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2"/>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a16="http://schemas.microsoft.com/office/drawing/2014/main" xmlns=""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a:t>
            </a:r>
            <a:r>
              <a:rPr lang="en-US" dirty="0" smtClean="0"/>
              <a:t>Windows</a:t>
            </a:r>
            <a:r>
              <a:rPr lang="en-US" dirty="0"/>
              <a:t> </a:t>
            </a:r>
            <a:r>
              <a:rPr lang="en-US" dirty="0" smtClean="0"/>
              <a:t>+ </a:t>
            </a:r>
            <a:r>
              <a:rPr lang="en-US" dirty="0" err="1" smtClean="0"/>
              <a:t>nvidia-docker</a:t>
            </a:r>
            <a:endParaRPr lang="en-US" dirty="0"/>
          </a:p>
          <a:p>
            <a:r>
              <a:rPr lang="en-US" dirty="0"/>
              <a:t>New in v2.0 GA (Jun 2017):</a:t>
            </a:r>
          </a:p>
          <a:p>
            <a:pPr lvl="1"/>
            <a:r>
              <a:rPr lang="en-US" dirty="0" err="1"/>
              <a:t>Keras</a:t>
            </a:r>
            <a:r>
              <a:rPr lang="en-US" dirty="0"/>
              <a:t> backend support </a:t>
            </a:r>
            <a:endParaRPr lang="en-US" dirty="0" smtClean="0"/>
          </a:p>
          <a:p>
            <a:pPr lvl="1"/>
            <a:r>
              <a:rPr lang="en-US" dirty="0" smtClean="0"/>
              <a:t>Java + </a:t>
            </a:r>
            <a:r>
              <a:rPr lang="en-US" dirty="0"/>
              <a:t>Spark </a:t>
            </a:r>
            <a:r>
              <a:rPr lang="en-US" dirty="0" smtClean="0"/>
              <a:t>bindings</a:t>
            </a:r>
          </a:p>
          <a:p>
            <a:pPr lvl="1"/>
            <a:r>
              <a:rPr lang="en-US" dirty="0" smtClean="0"/>
              <a:t>Beta R bindings</a:t>
            </a:r>
            <a:endParaRPr lang="en-US" dirty="0"/>
          </a:p>
          <a:p>
            <a:pPr lvl="1"/>
            <a:r>
              <a:rPr lang="en-US" dirty="0"/>
              <a:t>Model compression (Fast </a:t>
            </a:r>
            <a:r>
              <a:rPr lang="en-US" dirty="0" err="1"/>
              <a:t>binarized</a:t>
            </a:r>
            <a:r>
              <a:rPr lang="en-US" dirty="0"/>
              <a:t> </a:t>
            </a:r>
            <a:r>
              <a:rPr lang="en-US" dirty="0" smtClean="0"/>
              <a:t>evaluation)</a:t>
            </a:r>
          </a:p>
          <a:p>
            <a:pPr lvl="1"/>
            <a:r>
              <a:rPr lang="en-US" dirty="0" smtClean="0">
                <a:hlinkClick r:id="rId3"/>
              </a:rPr>
              <a:t>Cross-talk with </a:t>
            </a:r>
            <a:r>
              <a:rPr lang="en-US" dirty="0" err="1" smtClean="0">
                <a:hlinkClick r:id="rId3"/>
              </a:rPr>
              <a:t>Tensorflow</a:t>
            </a:r>
            <a:r>
              <a:rPr lang="en-US" dirty="0" smtClean="0">
                <a:hlinkClick r:id="rId3"/>
              </a:rPr>
              <a:t> and </a:t>
            </a:r>
            <a:r>
              <a:rPr lang="en-US" dirty="0" err="1" smtClean="0">
                <a:hlinkClick r:id="rId3"/>
              </a:rPr>
              <a:t>Caffe</a:t>
            </a:r>
            <a:endParaRPr lang="en-US" dirty="0" smtClean="0"/>
          </a:p>
          <a:p>
            <a:pPr lvl="1"/>
            <a:r>
              <a:rPr lang="en-US" dirty="0" smtClean="0">
                <a:hlinkClick r:id="rId4"/>
              </a:rPr>
              <a:t>Reinforcement learning framework (beta)</a:t>
            </a:r>
            <a:endParaRPr lang="en-US" dirty="0" smtClean="0"/>
          </a:p>
          <a:p>
            <a:r>
              <a:rPr lang="en-US" dirty="0" smtClean="0"/>
              <a:t>Latest version: 2.1 (July 2017)</a:t>
            </a:r>
          </a:p>
          <a:p>
            <a:r>
              <a:rPr lang="en-US" dirty="0"/>
              <a:t>Fall Review plan (</a:t>
            </a:r>
            <a:r>
              <a:rPr lang="en-US" dirty="0">
                <a:hlinkClick r:id="rId5"/>
              </a:rPr>
              <a:t>https://</a:t>
            </a:r>
            <a:r>
              <a:rPr lang="en-US" dirty="0" smtClean="0">
                <a:hlinkClick r:id="rId5"/>
              </a:rPr>
              <a:t>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a16="http://schemas.microsoft.com/office/drawing/2014/main" xmlns=""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F444B-86A1-40EC-8A48-9FE8E9C7A916}"/>
              </a:ext>
            </a:extLst>
          </p:cNvPr>
          <p:cNvSpPr>
            <a:spLocks noGrp="1"/>
          </p:cNvSpPr>
          <p:nvPr>
            <p:ph type="title"/>
          </p:nvPr>
        </p:nvSpPr>
        <p:spPr/>
        <p:txBody>
          <a:bodyPr/>
          <a:lstStyle/>
          <a:p>
            <a:r>
              <a:rPr lang="en-US" dirty="0"/>
              <a:t>Cognitive Toolkit – </a:t>
            </a:r>
            <a:r>
              <a:rPr lang="en-US" dirty="0" smtClean="0"/>
              <a:t>Speed and Performance</a:t>
            </a:r>
            <a:endParaRPr lang="en-US" dirty="0"/>
          </a:p>
        </p:txBody>
      </p:sp>
      <p:graphicFrame>
        <p:nvGraphicFramePr>
          <p:cNvPr id="4" name="Content Placeholder 3">
            <a:extLst>
              <a:ext uri="{FF2B5EF4-FFF2-40B4-BE49-F238E27FC236}">
                <a16:creationId xmlns:a16="http://schemas.microsoft.com/office/drawing/2014/main" xmlns=""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a16="http://schemas.microsoft.com/office/drawing/2014/main" xmlns="" val="3668641878"/>
                    </a:ext>
                  </a:extLst>
                </a:gridCol>
                <a:gridCol w="1578327">
                  <a:extLst>
                    <a:ext uri="{9D8B030D-6E8A-4147-A177-3AD203B41FA5}">
                      <a16:colId xmlns:a16="http://schemas.microsoft.com/office/drawing/2014/main" xmlns="" val="3937841268"/>
                    </a:ext>
                  </a:extLst>
                </a:gridCol>
                <a:gridCol w="1925464">
                  <a:extLst>
                    <a:ext uri="{9D8B030D-6E8A-4147-A177-3AD203B41FA5}">
                      <a16:colId xmlns:a16="http://schemas.microsoft.com/office/drawing/2014/main" xmlns="" val="1820031210"/>
                    </a:ext>
                  </a:extLst>
                </a:gridCol>
                <a:gridCol w="1751895">
                  <a:extLst>
                    <a:ext uri="{9D8B030D-6E8A-4147-A177-3AD203B41FA5}">
                      <a16:colId xmlns:a16="http://schemas.microsoft.com/office/drawing/2014/main" xmlns="" val="1751053492"/>
                    </a:ext>
                  </a:extLst>
                </a:gridCol>
                <a:gridCol w="1751895">
                  <a:extLst>
                    <a:ext uri="{9D8B030D-6E8A-4147-A177-3AD203B41FA5}">
                      <a16:colId xmlns:a16="http://schemas.microsoft.com/office/drawing/2014/main" xmlns="" val="1096253776"/>
                    </a:ext>
                  </a:extLst>
                </a:gridCol>
                <a:gridCol w="1751895">
                  <a:extLst>
                    <a:ext uri="{9D8B030D-6E8A-4147-A177-3AD203B41FA5}">
                      <a16:colId xmlns:a16="http://schemas.microsoft.com/office/drawing/2014/main" xmlns=""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a16="http://schemas.microsoft.com/office/drawing/2014/main" xmlns=""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a16="http://schemas.microsoft.com/office/drawing/2014/main" xmlns=""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a16="http://schemas.microsoft.com/office/drawing/2014/main" xmlns=""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a16="http://schemas.microsoft.com/office/drawing/2014/main" xmlns=""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a16="http://schemas.microsoft.com/office/drawing/2014/main" xmlns="" val="4121171499"/>
                  </a:ext>
                </a:extLst>
              </a:tr>
            </a:tbl>
          </a:graphicData>
        </a:graphic>
      </p:graphicFrame>
      <p:sp>
        <p:nvSpPr>
          <p:cNvPr id="5" name="Rectangle 4">
            <a:extLst>
              <a:ext uri="{FF2B5EF4-FFF2-40B4-BE49-F238E27FC236}">
                <a16:creationId xmlns:a16="http://schemas.microsoft.com/office/drawing/2014/main" xmlns=""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a16="http://schemas.microsoft.com/office/drawing/2014/main" xmlns=""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74E24-566A-4D82-9D59-9CF92ED9BBD7}"/>
              </a:ext>
            </a:extLst>
          </p:cNvPr>
          <p:cNvSpPr>
            <a:spLocks noGrp="1"/>
          </p:cNvSpPr>
          <p:nvPr>
            <p:ph type="title"/>
          </p:nvPr>
        </p:nvSpPr>
        <p:spPr/>
        <p:txBody>
          <a:bodyPr/>
          <a:lstStyle/>
          <a:p>
            <a:r>
              <a:rPr lang="en-US" dirty="0"/>
              <a:t>Cognitive Toolkit </a:t>
            </a:r>
            <a:r>
              <a:rPr lang="en-US" dirty="0" smtClean="0"/>
              <a:t>– Production Ready</a:t>
            </a:r>
            <a:endParaRPr lang="en-US" dirty="0"/>
          </a:p>
        </p:txBody>
      </p:sp>
      <p:sp>
        <p:nvSpPr>
          <p:cNvPr id="3" name="Content Placeholder 2">
            <a:extLst>
              <a:ext uri="{FF2B5EF4-FFF2-40B4-BE49-F238E27FC236}">
                <a16:creationId xmlns:a16="http://schemas.microsoft.com/office/drawing/2014/main" xmlns=""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pic>
        <p:nvPicPr>
          <p:cNvPr id="4" name="Content Placeholder 3"/>
          <p:cNvPicPr>
            <a:picLocks noGrp="1" noChangeAspect="1"/>
          </p:cNvPicPr>
          <p:nvPr>
            <p:ph idx="1"/>
          </p:nvPr>
        </p:nvPicPr>
        <p:blipFill rotWithShape="1">
          <a:blip r:embed="rId2"/>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 xmlns:a16="http://schemas.microsoft.com/office/drawing/2014/main" val="20000"/>
                    </a:ext>
                  </a:extLst>
                </a:gridCol>
                <a:gridCol w="1473200">
                  <a:extLst>
                    <a:ext uri="{9D8B030D-6E8A-4147-A177-3AD203B41FA5}">
                      <a16:colId xmlns="" xmlns:a16="http://schemas.microsoft.com/office/drawing/2014/main" val="20001"/>
                    </a:ext>
                  </a:extLst>
                </a:gridCol>
                <a:gridCol w="1473200">
                  <a:extLst>
                    <a:ext uri="{9D8B030D-6E8A-4147-A177-3AD203B41FA5}">
                      <a16:colId xmlns=""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Brief History</a:t>
            </a:r>
            <a:endParaRPr lang="en-US" dirty="0"/>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in Complex Environments</a:t>
            </a:r>
            <a:endParaRPr lang="en-US" dirty="0"/>
          </a:p>
        </p:txBody>
      </p:sp>
      <p:sp>
        <p:nvSpPr>
          <p:cNvPr id="3" name="Content Placeholder 2"/>
          <p:cNvSpPr>
            <a:spLocks noGrp="1"/>
          </p:cNvSpPr>
          <p:nvPr>
            <p:ph idx="1"/>
          </p:nvPr>
        </p:nvSpPr>
        <p:spPr/>
        <p:txBody>
          <a:bodyPr/>
          <a:lstStyle/>
          <a:p>
            <a:r>
              <a:rPr lang="en-US" b="1" dirty="0" smtClean="0"/>
              <a:t>Goal</a:t>
            </a:r>
            <a:r>
              <a:rPr lang="en-US" dirty="0" smtClean="0"/>
              <a:t>: produce systems that can learn and build intelligence from observations in complex environments</a:t>
            </a:r>
          </a:p>
          <a:p>
            <a:r>
              <a:rPr lang="en-US" b="1" dirty="0" smtClean="0"/>
              <a:t>Learning</a:t>
            </a:r>
            <a:r>
              <a:rPr lang="en-US" dirty="0" smtClean="0"/>
              <a:t>:</a:t>
            </a:r>
          </a:p>
          <a:p>
            <a:pPr lvl="1"/>
            <a:r>
              <a:rPr lang="en-US" dirty="0" smtClean="0"/>
              <a:t>Acquisition of knowledge about the state of the world (</a:t>
            </a:r>
            <a:r>
              <a:rPr lang="en-US" dirty="0" err="1" smtClean="0"/>
              <a:t>Kupfermann</a:t>
            </a:r>
            <a:r>
              <a:rPr lang="en-US" dirty="0" smtClean="0"/>
              <a:t>, 1985)</a:t>
            </a:r>
          </a:p>
          <a:p>
            <a:pPr lvl="2"/>
            <a:r>
              <a:rPr lang="en-US" dirty="0" smtClean="0"/>
              <a:t>Search and inference</a:t>
            </a:r>
          </a:p>
          <a:p>
            <a:pPr lvl="2"/>
            <a:r>
              <a:rPr lang="en-US" dirty="0" smtClean="0"/>
              <a:t>Memorization?</a:t>
            </a:r>
          </a:p>
          <a:p>
            <a:pPr lvl="1"/>
            <a:r>
              <a:rPr lang="en-US" dirty="0" smtClean="0"/>
              <a:t>Learning is an </a:t>
            </a:r>
            <a:r>
              <a:rPr lang="en-US" i="1" dirty="0" smtClean="0"/>
              <a:t>adaptive</a:t>
            </a:r>
            <a:r>
              <a:rPr lang="en-US" dirty="0" smtClean="0"/>
              <a:t> change in behavior caused by experience (Shepherd, 1988)</a:t>
            </a:r>
          </a:p>
          <a:p>
            <a:pPr lvl="2"/>
            <a:r>
              <a:rPr lang="en-US" dirty="0" smtClean="0"/>
              <a:t>Stochastic environments</a:t>
            </a:r>
          </a:p>
          <a:p>
            <a:pPr lvl="2"/>
            <a:r>
              <a:rPr lang="en-US" smtClean="0"/>
              <a:t>Empirical Inference</a:t>
            </a:r>
            <a:endParaRPr lang="en-US" dirty="0" smtClean="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Wave: Cybernetics (40s – 50s)</a:t>
            </a:r>
            <a:endParaRPr lang="en-US" dirty="0"/>
          </a:p>
        </p:txBody>
      </p:sp>
      <p:pic>
        <p:nvPicPr>
          <p:cNvPr id="4" name="Content Placeholder 3"/>
          <p:cNvPicPr>
            <a:picLocks noGrp="1" noChangeAspect="1"/>
          </p:cNvPicPr>
          <p:nvPr>
            <p:ph idx="1"/>
          </p:nvPr>
        </p:nvPicPr>
        <p:blipFill>
          <a:blip r:embed="rId2"/>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smtClean="0"/>
              <a:t>Norbert Wiener</a:t>
            </a:r>
            <a:r>
              <a:rPr lang="en-US" dirty="0" smtClean="0"/>
              <a:t>, Cybernetics or Control and Communication in the Animal and the Machine, </a:t>
            </a:r>
            <a:r>
              <a:rPr lang="en-US" i="1" dirty="0" smtClean="0"/>
              <a:t>1948</a:t>
            </a:r>
            <a:r>
              <a:rPr lang="en-US" dirty="0" smtClean="0"/>
              <a:t>.</a:t>
            </a:r>
          </a:p>
          <a:p>
            <a:r>
              <a:rPr lang="en-US" dirty="0" smtClean="0"/>
              <a:t>The start of information processing</a:t>
            </a:r>
          </a:p>
          <a:p>
            <a:r>
              <a:rPr lang="en-US" dirty="0" smtClean="0"/>
              <a:t>Study </a:t>
            </a:r>
            <a:r>
              <a:rPr lang="en-US" dirty="0"/>
              <a:t>of control and information processing rather than energy processing in machines and </a:t>
            </a:r>
            <a:r>
              <a:rPr lang="en-US" dirty="0" smtClean="0"/>
              <a:t>animals</a:t>
            </a:r>
          </a:p>
          <a:p>
            <a:r>
              <a:rPr lang="en-US" dirty="0" smtClean="0"/>
              <a:t>Macy </a:t>
            </a:r>
            <a:r>
              <a:rPr lang="en-US" dirty="0" err="1" smtClean="0"/>
              <a:t>Conferneces</a:t>
            </a:r>
            <a:r>
              <a:rPr lang="en-US" dirty="0" smtClean="0"/>
              <a:t> 1946 – 1953 </a:t>
            </a:r>
          </a:p>
          <a:p>
            <a:r>
              <a:rPr lang="en-US" dirty="0" smtClean="0"/>
              <a:t>Birth of Cybernetics and Cognitive Science</a:t>
            </a:r>
          </a:p>
          <a:p>
            <a:endParaRPr lang="en-US" dirty="0"/>
          </a:p>
        </p:txBody>
      </p:sp>
      <p:pic>
        <p:nvPicPr>
          <p:cNvPr id="7" name="Picture 6"/>
          <p:cNvPicPr>
            <a:picLocks noChangeAspect="1"/>
          </p:cNvPicPr>
          <p:nvPr/>
        </p:nvPicPr>
        <p:blipFill>
          <a:blip r:embed="rId3"/>
          <a:stretch>
            <a:fillRect/>
          </a:stretch>
        </p:blipFill>
        <p:spPr>
          <a:xfrm>
            <a:off x="8819427" y="4572000"/>
            <a:ext cx="2907539" cy="2129726"/>
          </a:xfrm>
          <a:prstGeom prst="rect">
            <a:avLst/>
          </a:prstGeom>
        </p:spPr>
      </p:pic>
      <p:pic>
        <p:nvPicPr>
          <p:cNvPr id="8" name="Picture 7"/>
          <p:cNvPicPr>
            <a:picLocks noChangeAspect="1"/>
          </p:cNvPicPr>
          <p:nvPr/>
        </p:nvPicPr>
        <p:blipFill>
          <a:blip r:embed="rId4"/>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Rise of Neural Networks (1950s)</a:t>
            </a:r>
            <a:endParaRPr lang="en-US" dirty="0"/>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smtClean="0"/>
              <a:t>McCulloch-Pitts formalized “formal neurons” which could emulate a </a:t>
            </a:r>
            <a:r>
              <a:rPr lang="en-US" i="1" dirty="0" smtClean="0"/>
              <a:t>Universal Turing machine </a:t>
            </a:r>
            <a:r>
              <a:rPr lang="en-US" dirty="0" smtClean="0"/>
              <a:t>(</a:t>
            </a:r>
            <a:r>
              <a:rPr lang="en-US" b="1" dirty="0" smtClean="0"/>
              <a:t>1943</a:t>
            </a:r>
            <a:r>
              <a:rPr lang="en-US" dirty="0" smtClean="0"/>
              <a:t>)</a:t>
            </a:r>
          </a:p>
          <a:p>
            <a:pPr lvl="1"/>
            <a:r>
              <a:rPr lang="en-US" dirty="0" smtClean="0"/>
              <a:t>Computation </a:t>
            </a:r>
          </a:p>
          <a:p>
            <a:r>
              <a:rPr lang="en-US" dirty="0" smtClean="0"/>
              <a:t>Rosenblatt – the perceptron as a probabilistic model for information storage (</a:t>
            </a:r>
            <a:r>
              <a:rPr lang="en-US" b="1" dirty="0" smtClean="0"/>
              <a:t>1958</a:t>
            </a:r>
            <a:r>
              <a:rPr lang="en-US" dirty="0" smtClean="0"/>
              <a:t>)</a:t>
            </a:r>
          </a:p>
          <a:p>
            <a:r>
              <a:rPr lang="en-US" dirty="0" smtClean="0"/>
              <a:t>Perceptron Convergence Theorem (</a:t>
            </a:r>
            <a:r>
              <a:rPr lang="en-US" b="1" dirty="0" smtClean="0"/>
              <a:t>1962</a:t>
            </a:r>
            <a:r>
              <a:rPr lang="en-US" dirty="0" smtClean="0"/>
              <a:t>)</a:t>
            </a:r>
          </a:p>
          <a:p>
            <a:pPr lvl="1"/>
            <a:r>
              <a:rPr lang="en-US" dirty="0" smtClean="0"/>
              <a:t>If the problem is </a:t>
            </a:r>
            <a:r>
              <a:rPr lang="en-US" i="1" dirty="0" smtClean="0"/>
              <a:t>computable</a:t>
            </a:r>
            <a:r>
              <a:rPr lang="en-US" dirty="0" smtClean="0"/>
              <a:t>, perceptron algorithm converges in finite time</a:t>
            </a:r>
            <a:endParaRPr lang="en-US" i="1" dirty="0"/>
          </a:p>
        </p:txBody>
      </p:sp>
      <p:pic>
        <p:nvPicPr>
          <p:cNvPr id="4" name="Picture 3"/>
          <p:cNvPicPr>
            <a:picLocks noChangeAspect="1"/>
          </p:cNvPicPr>
          <p:nvPr/>
        </p:nvPicPr>
        <p:blipFill>
          <a:blip r:embed="rId2"/>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Winter </a:t>
            </a:r>
            <a:endParaRPr lang="en-US" dirty="0"/>
          </a:p>
        </p:txBody>
      </p:sp>
      <p:pic>
        <p:nvPicPr>
          <p:cNvPr id="4" name="Content Placeholder 3"/>
          <p:cNvPicPr>
            <a:picLocks noGrp="1" noChangeAspect="1"/>
          </p:cNvPicPr>
          <p:nvPr>
            <p:ph idx="1"/>
          </p:nvPr>
        </p:nvPicPr>
        <p:blipFill>
          <a:blip r:embed="rId2"/>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Minsky and </a:t>
            </a:r>
            <a:r>
              <a:rPr lang="en-US" dirty="0" err="1" smtClean="0"/>
              <a:t>Papert</a:t>
            </a:r>
            <a:r>
              <a:rPr lang="en-US" dirty="0" smtClean="0"/>
              <a:t>, 1969</a:t>
            </a:r>
          </a:p>
          <a:p>
            <a:r>
              <a:rPr lang="en-US" dirty="0" err="1" smtClean="0"/>
              <a:t>Perceptrons</a:t>
            </a:r>
            <a:r>
              <a:rPr lang="en-US" dirty="0" smtClean="0"/>
              <a:t> could not provide solutions for some very simple, non-</a:t>
            </a:r>
            <a:r>
              <a:rPr lang="en-US" dirty="0" err="1" smtClean="0"/>
              <a:t>pathalogical</a:t>
            </a:r>
            <a:r>
              <a:rPr lang="en-US" dirty="0" smtClean="0"/>
              <a:t> problems</a:t>
            </a:r>
          </a:p>
          <a:p>
            <a:pPr lvl="1"/>
            <a:r>
              <a:rPr lang="en-US" dirty="0" smtClean="0"/>
              <a:t>XOR</a:t>
            </a:r>
          </a:p>
          <a:p>
            <a:r>
              <a:rPr lang="en-US" dirty="0" smtClean="0"/>
              <a:t>Single neuron was not enough</a:t>
            </a:r>
          </a:p>
          <a:p>
            <a:r>
              <a:rPr lang="en-US" dirty="0" smtClean="0"/>
              <a:t>Individual elements are weak computational elements</a:t>
            </a:r>
          </a:p>
          <a:p>
            <a:r>
              <a:rPr lang="en-US" dirty="0" smtClean="0"/>
              <a:t>Networked elements were required</a:t>
            </a:r>
          </a:p>
          <a:p>
            <a:pPr lvl="1"/>
            <a:r>
              <a:rPr lang="en-US" dirty="0" smtClean="0"/>
              <a:t>Multi-layer perceptron</a:t>
            </a:r>
          </a:p>
          <a:p>
            <a:pPr lvl="1"/>
            <a:r>
              <a:rPr lang="en-US" dirty="0"/>
              <a:t>A multi-layer perceptron is a universal (</a:t>
            </a:r>
            <a:r>
              <a:rPr lang="en-US" dirty="0" err="1"/>
              <a:t>Hornik</a:t>
            </a:r>
            <a:r>
              <a:rPr lang="en-US" dirty="0"/>
              <a:t>, </a:t>
            </a:r>
            <a:r>
              <a:rPr lang="en-US" dirty="0" err="1"/>
              <a:t>Stinchcombe</a:t>
            </a:r>
            <a:r>
              <a:rPr lang="en-US" dirty="0"/>
              <a:t> and White, </a:t>
            </a:r>
            <a:r>
              <a:rPr lang="en-US" dirty="0" smtClean="0"/>
              <a:t>1989)</a:t>
            </a:r>
            <a:endParaRPr lang="en-US" dirty="0"/>
          </a:p>
        </p:txBody>
      </p:sp>
      <p:pic>
        <p:nvPicPr>
          <p:cNvPr id="6" name="Picture 5"/>
          <p:cNvPicPr>
            <a:picLocks noChangeAspect="1"/>
          </p:cNvPicPr>
          <p:nvPr/>
        </p:nvPicPr>
        <p:blipFill>
          <a:blip r:embed="rId3"/>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Rosenblatt’s algorithm for computing perceptron’s did not naturally extend to multi-layer models</a:t>
            </a:r>
          </a:p>
          <a:p>
            <a:r>
              <a:rPr lang="en-US" dirty="0" smtClean="0"/>
              <a:t>Paul </a:t>
            </a:r>
            <a:r>
              <a:rPr lang="en-US" dirty="0" err="1" smtClean="0"/>
              <a:t>Werbos</a:t>
            </a:r>
            <a:r>
              <a:rPr lang="en-US" dirty="0" smtClean="0"/>
              <a:t> describes how to use backpropagation specifically for optimizing neural networks (1974)</a:t>
            </a:r>
          </a:p>
          <a:p>
            <a:r>
              <a:rPr lang="en-US" dirty="0" err="1" smtClean="0"/>
              <a:t>Rumelhart</a:t>
            </a:r>
            <a:r>
              <a:rPr lang="en-US" dirty="0" smtClean="0"/>
              <a:t>, Hinton and Williams publish backpropagation algorithm in Nature (1986)</a:t>
            </a:r>
          </a:p>
          <a:p>
            <a:endParaRPr lang="en-US" dirty="0" smtClean="0"/>
          </a:p>
        </p:txBody>
      </p:sp>
      <p:pic>
        <p:nvPicPr>
          <p:cNvPr id="8" name="Picture 7"/>
          <p:cNvPicPr>
            <a:picLocks noChangeAspect="1"/>
          </p:cNvPicPr>
          <p:nvPr/>
        </p:nvPicPr>
        <p:blipFill>
          <a:blip r:embed="rId3"/>
          <a:stretch>
            <a:fillRect/>
          </a:stretch>
        </p:blipFill>
        <p:spPr>
          <a:xfrm>
            <a:off x="7478712" y="4770895"/>
            <a:ext cx="4140200" cy="2057400"/>
          </a:xfrm>
          <a:prstGeom prst="rect">
            <a:avLst/>
          </a:prstGeom>
        </p:spPr>
      </p:pic>
      <p:pic>
        <p:nvPicPr>
          <p:cNvPr id="9" name="Picture 8"/>
          <p:cNvPicPr>
            <a:picLocks noChangeAspect="1"/>
          </p:cNvPicPr>
          <p:nvPr/>
        </p:nvPicPr>
        <p:blipFill>
          <a:blip r:embed="rId4"/>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511</TotalTime>
  <Words>1314</Words>
  <Application>Microsoft Macintosh PowerPoint</Application>
  <PresentationFormat>Custom</PresentationFormat>
  <Paragraphs>252</Paragraphs>
  <Slides>36</Slides>
  <Notes>7</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 Unicode MS</vt:lpstr>
      <vt:lpstr>Consolas</vt:lpstr>
      <vt:lpstr>Corbel</vt:lpstr>
      <vt:lpstr>ＭＳ Ｐゴシック</vt:lpstr>
      <vt:lpstr>Segoe UI</vt:lpstr>
      <vt:lpstr>Segoe UI Semilight</vt:lpstr>
      <vt:lpstr>Symbol</vt:lpstr>
      <vt:lpstr>Times New Roman</vt:lpstr>
      <vt:lpstr>Arial</vt:lpstr>
      <vt:lpstr>Chalkboard 16x9</vt:lpstr>
      <vt:lpstr>Neural Networks and AI, A Winter Classic</vt:lpstr>
      <vt:lpstr>Agenda</vt:lpstr>
      <vt:lpstr>Brief History</vt:lpstr>
      <vt:lpstr>Learning in Complex Environments</vt:lpstr>
      <vt:lpstr>The First Wave: Cybernetics (40s – 50s)</vt:lpstr>
      <vt:lpstr>PowerPoint Presentation</vt:lpstr>
      <vt:lpstr>First Rise of Neural Networks (1950s)</vt:lpstr>
      <vt:lpstr>First Winter </vt:lpstr>
      <vt:lpstr>Backpropagation</vt:lpstr>
      <vt:lpstr>Artificial Intelligence, Representation Learning and Deep Learning</vt:lpstr>
      <vt:lpstr>Neural Hype</vt:lpstr>
      <vt:lpstr>Forward-propagating local input signals</vt:lpstr>
      <vt:lpstr>Back-propagating local error signals</vt:lpstr>
      <vt:lpstr>PowerPoint Presentation</vt:lpstr>
      <vt:lpstr>PowerPoint Presentation</vt:lpstr>
      <vt:lpstr>PowerPoint Presentation</vt:lpstr>
      <vt:lpstr>Unreasonable Effectiveness of Data and Deep Architectures</vt:lpstr>
      <vt:lpstr>Learning Hierarchies with CNNs</vt:lpstr>
      <vt:lpstr>Deep Convolutions</vt:lpstr>
      <vt:lpstr>PowerPoint Presentation</vt:lpstr>
      <vt:lpstr>Deep Learning Frameworks</vt:lpstr>
      <vt:lpstr>Deep Learning Frameworks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27</cp:revision>
  <dcterms:created xsi:type="dcterms:W3CDTF">2017-09-07T00:36:06Z</dcterms:created>
  <dcterms:modified xsi:type="dcterms:W3CDTF">2017-09-18T23:56:03Z</dcterms:modified>
</cp:coreProperties>
</file>